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4" r:id="rId2"/>
  </p:sldIdLst>
  <p:sldSz cx="21386800" cy="30279975"/>
  <p:notesSz cx="6735763" cy="9866313"/>
  <p:embeddedFontLst>
    <p:embeddedFont>
      <p:font typeface="맑은 고딕" panose="020B0503020000020004" pitchFamily="50" charset="-127"/>
      <p:regular r:id="rId3"/>
      <p:bold r:id="rId4"/>
    </p:embeddedFont>
  </p:embeddedFontLst>
  <p:defaultTextStyle>
    <a:defPPr>
      <a:defRPr lang="ko-KR"/>
    </a:defPPr>
    <a:lvl1pPr marL="0" algn="l" defTabSz="2952323" rtl="0" eaLnBrk="1" latinLnBrk="1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1476162" algn="l" defTabSz="2952323" rtl="0" eaLnBrk="1" latinLnBrk="1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2952323" algn="l" defTabSz="2952323" rtl="0" eaLnBrk="1" latinLnBrk="1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4428485" algn="l" defTabSz="2952323" rtl="0" eaLnBrk="1" latinLnBrk="1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5904647" algn="l" defTabSz="2952323" rtl="0" eaLnBrk="1" latinLnBrk="1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7380808" algn="l" defTabSz="2952323" rtl="0" eaLnBrk="1" latinLnBrk="1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8856970" algn="l" defTabSz="2952323" rtl="0" eaLnBrk="1" latinLnBrk="1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0333131" algn="l" defTabSz="2952323" rtl="0" eaLnBrk="1" latinLnBrk="1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1809293" algn="l" defTabSz="2952323" rtl="0" eaLnBrk="1" latinLnBrk="1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67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77B0"/>
    <a:srgbClr val="7F7F7F"/>
    <a:srgbClr val="E2EEF9"/>
    <a:srgbClr val="6087CD"/>
    <a:srgbClr val="EAEAEA"/>
    <a:srgbClr val="62AE48"/>
    <a:srgbClr val="0000FF"/>
    <a:srgbClr val="BAE2F8"/>
    <a:srgbClr val="F7E9BD"/>
    <a:srgbClr val="F8EA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077" autoAdjust="0"/>
    <p:restoredTop sz="94700" autoAdjust="0"/>
  </p:normalViewPr>
  <p:slideViewPr>
    <p:cSldViewPr snapToGrid="0" showGuides="1">
      <p:cViewPr varScale="1">
        <p:scale>
          <a:sx n="18" d="100"/>
          <a:sy n="18" d="100"/>
        </p:scale>
        <p:origin x="1756" y="156"/>
      </p:cViewPr>
      <p:guideLst>
        <p:guide orient="horz" pos="9537"/>
        <p:guide pos="67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font" Target="fonts/font2.fntdata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04010" y="9406420"/>
            <a:ext cx="18178780" cy="649056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208020" y="17158652"/>
            <a:ext cx="14970760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6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52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284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904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80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56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3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809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6056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3412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36264736" y="5355072"/>
            <a:ext cx="11254060" cy="11407560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2502553" y="5355072"/>
            <a:ext cx="33405737" cy="11407560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143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973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89410" y="19457690"/>
            <a:ext cx="18178780" cy="6013939"/>
          </a:xfrm>
        </p:spPr>
        <p:txBody>
          <a:bodyPr anchor="t"/>
          <a:lstStyle>
            <a:lvl1pPr algn="l">
              <a:defRPr sz="129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89410" y="12833948"/>
            <a:ext cx="18178780" cy="6623742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76162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2pPr>
            <a:lvl3pPr marL="2952323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2848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90464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8080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5697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33131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809293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31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2502554" y="31198189"/>
            <a:ext cx="22329898" cy="88232483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25188899" y="31198189"/>
            <a:ext cx="22329898" cy="88232483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971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340" y="6777950"/>
            <a:ext cx="9449551" cy="2824727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6162" indent="0">
              <a:buNone/>
              <a:defRPr sz="6500" b="1"/>
            </a:lvl2pPr>
            <a:lvl3pPr marL="2952323" indent="0">
              <a:buNone/>
              <a:defRPr sz="5800" b="1"/>
            </a:lvl3pPr>
            <a:lvl4pPr marL="4428485" indent="0">
              <a:buNone/>
              <a:defRPr sz="5200" b="1"/>
            </a:lvl4pPr>
            <a:lvl5pPr marL="5904647" indent="0">
              <a:buNone/>
              <a:defRPr sz="5200" b="1"/>
            </a:lvl5pPr>
            <a:lvl6pPr marL="7380808" indent="0">
              <a:buNone/>
              <a:defRPr sz="5200" b="1"/>
            </a:lvl6pPr>
            <a:lvl7pPr marL="8856970" indent="0">
              <a:buNone/>
              <a:defRPr sz="5200" b="1"/>
            </a:lvl7pPr>
            <a:lvl8pPr marL="10333131" indent="0">
              <a:buNone/>
              <a:defRPr sz="5200" b="1"/>
            </a:lvl8pPr>
            <a:lvl9pPr marL="11809293" indent="0">
              <a:buNone/>
              <a:defRPr sz="5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340" y="9602677"/>
            <a:ext cx="9449551" cy="17446034"/>
          </a:xfrm>
        </p:spPr>
        <p:txBody>
          <a:bodyPr/>
          <a:lstStyle>
            <a:lvl1pPr>
              <a:defRPr sz="7700"/>
            </a:lvl1pPr>
            <a:lvl2pPr>
              <a:defRPr sz="65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0864198" y="6777950"/>
            <a:ext cx="9453263" cy="2824727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6162" indent="0">
              <a:buNone/>
              <a:defRPr sz="6500" b="1"/>
            </a:lvl2pPr>
            <a:lvl3pPr marL="2952323" indent="0">
              <a:buNone/>
              <a:defRPr sz="5800" b="1"/>
            </a:lvl3pPr>
            <a:lvl4pPr marL="4428485" indent="0">
              <a:buNone/>
              <a:defRPr sz="5200" b="1"/>
            </a:lvl4pPr>
            <a:lvl5pPr marL="5904647" indent="0">
              <a:buNone/>
              <a:defRPr sz="5200" b="1"/>
            </a:lvl5pPr>
            <a:lvl6pPr marL="7380808" indent="0">
              <a:buNone/>
              <a:defRPr sz="5200" b="1"/>
            </a:lvl6pPr>
            <a:lvl7pPr marL="8856970" indent="0">
              <a:buNone/>
              <a:defRPr sz="5200" b="1"/>
            </a:lvl7pPr>
            <a:lvl8pPr marL="10333131" indent="0">
              <a:buNone/>
              <a:defRPr sz="5200" b="1"/>
            </a:lvl8pPr>
            <a:lvl9pPr marL="11809293" indent="0">
              <a:buNone/>
              <a:defRPr sz="5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0864198" y="9602677"/>
            <a:ext cx="9453263" cy="17446034"/>
          </a:xfrm>
        </p:spPr>
        <p:txBody>
          <a:bodyPr/>
          <a:lstStyle>
            <a:lvl1pPr>
              <a:defRPr sz="7700"/>
            </a:lvl1pPr>
            <a:lvl2pPr>
              <a:defRPr sz="65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022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167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252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9341" y="1205591"/>
            <a:ext cx="7036110" cy="5130774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61645" y="1205594"/>
            <a:ext cx="11955815" cy="25843120"/>
          </a:xfrm>
        </p:spPr>
        <p:txBody>
          <a:bodyPr/>
          <a:lstStyle>
            <a:lvl1pPr>
              <a:defRPr sz="10300"/>
            </a:lvl1pPr>
            <a:lvl2pPr>
              <a:defRPr sz="9000"/>
            </a:lvl2pPr>
            <a:lvl3pPr>
              <a:defRPr sz="77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9341" y="6336367"/>
            <a:ext cx="7036110" cy="20712346"/>
          </a:xfrm>
        </p:spPr>
        <p:txBody>
          <a:bodyPr/>
          <a:lstStyle>
            <a:lvl1pPr marL="0" indent="0">
              <a:buNone/>
              <a:defRPr sz="4500"/>
            </a:lvl1pPr>
            <a:lvl2pPr marL="1476162" indent="0">
              <a:buNone/>
              <a:defRPr sz="3900"/>
            </a:lvl2pPr>
            <a:lvl3pPr marL="2952323" indent="0">
              <a:buNone/>
              <a:defRPr sz="3200"/>
            </a:lvl3pPr>
            <a:lvl4pPr marL="4428485" indent="0">
              <a:buNone/>
              <a:defRPr sz="2900"/>
            </a:lvl4pPr>
            <a:lvl5pPr marL="5904647" indent="0">
              <a:buNone/>
              <a:defRPr sz="2900"/>
            </a:lvl5pPr>
            <a:lvl6pPr marL="7380808" indent="0">
              <a:buNone/>
              <a:defRPr sz="2900"/>
            </a:lvl6pPr>
            <a:lvl7pPr marL="8856970" indent="0">
              <a:buNone/>
              <a:defRPr sz="2900"/>
            </a:lvl7pPr>
            <a:lvl8pPr marL="10333131" indent="0">
              <a:buNone/>
              <a:defRPr sz="2900"/>
            </a:lvl8pPr>
            <a:lvl9pPr marL="11809293" indent="0">
              <a:buNone/>
              <a:defRPr sz="2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660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91962" y="21195982"/>
            <a:ext cx="12832080" cy="2502306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191962" y="2705572"/>
            <a:ext cx="12832080" cy="18167985"/>
          </a:xfrm>
        </p:spPr>
        <p:txBody>
          <a:bodyPr/>
          <a:lstStyle>
            <a:lvl1pPr marL="0" indent="0">
              <a:buNone/>
              <a:defRPr sz="10300"/>
            </a:lvl1pPr>
            <a:lvl2pPr marL="1476162" indent="0">
              <a:buNone/>
              <a:defRPr sz="9000"/>
            </a:lvl2pPr>
            <a:lvl3pPr marL="2952323" indent="0">
              <a:buNone/>
              <a:defRPr sz="7700"/>
            </a:lvl3pPr>
            <a:lvl4pPr marL="4428485" indent="0">
              <a:buNone/>
              <a:defRPr sz="6500"/>
            </a:lvl4pPr>
            <a:lvl5pPr marL="5904647" indent="0">
              <a:buNone/>
              <a:defRPr sz="6500"/>
            </a:lvl5pPr>
            <a:lvl6pPr marL="7380808" indent="0">
              <a:buNone/>
              <a:defRPr sz="6500"/>
            </a:lvl6pPr>
            <a:lvl7pPr marL="8856970" indent="0">
              <a:buNone/>
              <a:defRPr sz="6500"/>
            </a:lvl7pPr>
            <a:lvl8pPr marL="10333131" indent="0">
              <a:buNone/>
              <a:defRPr sz="6500"/>
            </a:lvl8pPr>
            <a:lvl9pPr marL="11809293" indent="0">
              <a:buNone/>
              <a:defRPr sz="65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191962" y="23698288"/>
            <a:ext cx="12832080" cy="3553689"/>
          </a:xfrm>
        </p:spPr>
        <p:txBody>
          <a:bodyPr/>
          <a:lstStyle>
            <a:lvl1pPr marL="0" indent="0">
              <a:buNone/>
              <a:defRPr sz="4500"/>
            </a:lvl1pPr>
            <a:lvl2pPr marL="1476162" indent="0">
              <a:buNone/>
              <a:defRPr sz="3900"/>
            </a:lvl2pPr>
            <a:lvl3pPr marL="2952323" indent="0">
              <a:buNone/>
              <a:defRPr sz="3200"/>
            </a:lvl3pPr>
            <a:lvl4pPr marL="4428485" indent="0">
              <a:buNone/>
              <a:defRPr sz="2900"/>
            </a:lvl4pPr>
            <a:lvl5pPr marL="5904647" indent="0">
              <a:buNone/>
              <a:defRPr sz="2900"/>
            </a:lvl5pPr>
            <a:lvl6pPr marL="7380808" indent="0">
              <a:buNone/>
              <a:defRPr sz="2900"/>
            </a:lvl6pPr>
            <a:lvl7pPr marL="8856970" indent="0">
              <a:buNone/>
              <a:defRPr sz="2900"/>
            </a:lvl7pPr>
            <a:lvl8pPr marL="10333131" indent="0">
              <a:buNone/>
              <a:defRPr sz="2900"/>
            </a:lvl8pPr>
            <a:lvl9pPr marL="11809293" indent="0">
              <a:buNone/>
              <a:defRPr sz="2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096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  <a:prstGeom prst="rect">
            <a:avLst/>
          </a:prstGeom>
        </p:spPr>
        <p:txBody>
          <a:bodyPr vert="horz" lIns="295232" tIns="147616" rIns="295232" bIns="147616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340" y="7065330"/>
            <a:ext cx="19248120" cy="19983384"/>
          </a:xfrm>
          <a:prstGeom prst="rect">
            <a:avLst/>
          </a:prstGeom>
        </p:spPr>
        <p:txBody>
          <a:bodyPr vert="horz" lIns="295232" tIns="147616" rIns="295232" bIns="147616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069340" y="28065053"/>
            <a:ext cx="4990253" cy="1612128"/>
          </a:xfrm>
          <a:prstGeom prst="rect">
            <a:avLst/>
          </a:prstGeom>
        </p:spPr>
        <p:txBody>
          <a:bodyPr vert="horz" lIns="295232" tIns="147616" rIns="295232" bIns="147616" rtlCol="0" anchor="ctr"/>
          <a:lstStyle>
            <a:lvl1pPr algn="l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8D3D6-BBD9-4DBB-AE0B-4A030CE11E53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7307157" y="28065053"/>
            <a:ext cx="6772487" cy="1612128"/>
          </a:xfrm>
          <a:prstGeom prst="rect">
            <a:avLst/>
          </a:prstGeom>
        </p:spPr>
        <p:txBody>
          <a:bodyPr vert="horz" lIns="295232" tIns="147616" rIns="295232" bIns="147616" rtlCol="0" anchor="ctr"/>
          <a:lstStyle>
            <a:lvl1pPr algn="ct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5327207" y="28065053"/>
            <a:ext cx="4990253" cy="1612128"/>
          </a:xfrm>
          <a:prstGeom prst="rect">
            <a:avLst/>
          </a:prstGeom>
        </p:spPr>
        <p:txBody>
          <a:bodyPr vert="horz" lIns="295232" tIns="147616" rIns="295232" bIns="147616" rtlCol="0" anchor="ctr"/>
          <a:lstStyle>
            <a:lvl1pPr algn="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F557E-C15D-4C8C-8A5D-CA3384004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240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52323" rtl="0" eaLnBrk="1" latinLnBrk="1" hangingPunct="1">
        <a:spcBef>
          <a:spcPct val="0"/>
        </a:spcBef>
        <a:buNone/>
        <a:defRPr sz="14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07121" indent="-1107121" algn="l" defTabSz="2952323" rtl="0" eaLnBrk="1" latinLnBrk="1" hangingPunct="1">
        <a:spcBef>
          <a:spcPct val="20000"/>
        </a:spcBef>
        <a:buFont typeface="Arial" panose="020B0604020202020204" pitchFamily="34" charset="0"/>
        <a:buChar char="•"/>
        <a:defRPr sz="10300" kern="1200">
          <a:solidFill>
            <a:schemeClr val="tx1"/>
          </a:solidFill>
          <a:latin typeface="+mn-lt"/>
          <a:ea typeface="+mn-ea"/>
          <a:cs typeface="+mn-cs"/>
        </a:defRPr>
      </a:lvl1pPr>
      <a:lvl2pPr marL="2398763" indent="-922601" algn="l" defTabSz="2952323" rtl="0" eaLnBrk="1" latinLnBrk="1" hangingPunct="1">
        <a:spcBef>
          <a:spcPct val="20000"/>
        </a:spcBef>
        <a:buFont typeface="Arial" panose="020B0604020202020204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90404" indent="-738081" algn="l" defTabSz="2952323" rtl="0" eaLnBrk="1" latinLnBrk="1" hangingPunct="1">
        <a:spcBef>
          <a:spcPct val="20000"/>
        </a:spcBef>
        <a:buFont typeface="Arial" panose="020B0604020202020204" pitchFamily="34" charset="0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3pPr>
      <a:lvl4pPr marL="5166566" indent="-738081" algn="l" defTabSz="2952323" rtl="0" eaLnBrk="1" latinLnBrk="1" hangingPunct="1">
        <a:spcBef>
          <a:spcPct val="20000"/>
        </a:spcBef>
        <a:buFont typeface="Arial" panose="020B0604020202020204" pitchFamily="34" charset="0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642727" indent="-738081" algn="l" defTabSz="2952323" rtl="0" eaLnBrk="1" latinLnBrk="1" hangingPunct="1">
        <a:spcBef>
          <a:spcPct val="20000"/>
        </a:spcBef>
        <a:buFont typeface="Arial" panose="020B0604020202020204" pitchFamily="34" charset="0"/>
        <a:buChar char="»"/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118889" indent="-738081" algn="l" defTabSz="2952323" rtl="0" eaLnBrk="1" latinLnBrk="1" hangingPunct="1">
        <a:spcBef>
          <a:spcPct val="20000"/>
        </a:spcBef>
        <a:buFont typeface="Arial" panose="020B0604020202020204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95051" indent="-738081" algn="l" defTabSz="2952323" rtl="0" eaLnBrk="1" latinLnBrk="1" hangingPunct="1">
        <a:spcBef>
          <a:spcPct val="20000"/>
        </a:spcBef>
        <a:buFont typeface="Arial" panose="020B0604020202020204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071212" indent="-738081" algn="l" defTabSz="2952323" rtl="0" eaLnBrk="1" latinLnBrk="1" hangingPunct="1">
        <a:spcBef>
          <a:spcPct val="20000"/>
        </a:spcBef>
        <a:buFont typeface="Arial" panose="020B0604020202020204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7374" indent="-738081" algn="l" defTabSz="2952323" rtl="0" eaLnBrk="1" latinLnBrk="1" hangingPunct="1">
        <a:spcBef>
          <a:spcPct val="20000"/>
        </a:spcBef>
        <a:buFont typeface="Arial" panose="020B0604020202020204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2952323" rtl="0" eaLnBrk="1" latinLnBrk="1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1pPr>
      <a:lvl2pPr marL="1476162" algn="l" defTabSz="2952323" rtl="0" eaLnBrk="1" latinLnBrk="1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2pPr>
      <a:lvl3pPr marL="2952323" algn="l" defTabSz="2952323" rtl="0" eaLnBrk="1" latinLnBrk="1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3pPr>
      <a:lvl4pPr marL="4428485" algn="l" defTabSz="2952323" rtl="0" eaLnBrk="1" latinLnBrk="1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4pPr>
      <a:lvl5pPr marL="5904647" algn="l" defTabSz="2952323" rtl="0" eaLnBrk="1" latinLnBrk="1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5pPr>
      <a:lvl6pPr marL="7380808" algn="l" defTabSz="2952323" rtl="0" eaLnBrk="1" latinLnBrk="1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6pPr>
      <a:lvl7pPr marL="8856970" algn="l" defTabSz="2952323" rtl="0" eaLnBrk="1" latinLnBrk="1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7pPr>
      <a:lvl8pPr marL="10333131" algn="l" defTabSz="2952323" rtl="0" eaLnBrk="1" latinLnBrk="1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8pPr>
      <a:lvl9pPr marL="11809293" algn="l" defTabSz="2952323" rtl="0" eaLnBrk="1" latinLnBrk="1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10439401" y="21247"/>
            <a:ext cx="113156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3200" b="1" dirty="0"/>
              <a:t>2022 DONG-EUI UNIVERSITY</a:t>
            </a:r>
            <a:r>
              <a:rPr lang="ko-KR" altLang="en-US" sz="3200" b="1" dirty="0"/>
              <a:t> </a:t>
            </a:r>
            <a:r>
              <a:rPr lang="en-US" altLang="ko-KR" sz="3200" b="1" dirty="0" err="1"/>
              <a:t>Casptone</a:t>
            </a:r>
            <a:r>
              <a:rPr lang="en-US" altLang="ko-KR" sz="3200" b="1" dirty="0"/>
              <a:t> Design Contest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397595" y="1852011"/>
            <a:ext cx="18095040" cy="3196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26280" fontAlgn="base">
              <a:lnSpc>
                <a:spcPct val="130000"/>
              </a:lnSpc>
              <a:defRPr/>
            </a:pPr>
            <a:r>
              <a:rPr lang="ko-KR" altLang="en-US" sz="7200" b="1" dirty="0" err="1">
                <a:solidFill>
                  <a:srgbClr val="002060"/>
                </a:solidFill>
              </a:rPr>
              <a:t>클라우드 노트북</a:t>
            </a:r>
            <a:r>
              <a:rPr lang="en-US" altLang="ko-KR" sz="7200" b="1" dirty="0">
                <a:solidFill>
                  <a:srgbClr val="002060"/>
                </a:solidFill>
              </a:rPr>
              <a:t>(Cloud Laptop)</a:t>
            </a:r>
          </a:p>
          <a:p>
            <a:pPr algn="ctr" defTabSz="4526280" fontAlgn="base">
              <a:lnSpc>
                <a:spcPct val="130000"/>
              </a:lnSpc>
              <a:defRPr/>
            </a:pPr>
            <a:r>
              <a:rPr lang="en-US" altLang="ko-KR" sz="4400" b="1" kern="0" baseline="3000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*</a:t>
            </a:r>
            <a:r>
              <a:rPr lang="ko-KR" altLang="en-US" sz="4400" b="1" kern="0" dirty="0" err="1">
                <a:solidFill>
                  <a:schemeClr val="accent2">
                    <a:lumMod val="75000"/>
                  </a:schemeClr>
                </a:solidFill>
                <a:latin typeface="+mj-ea"/>
              </a:rPr>
              <a:t>차주형</a:t>
            </a:r>
            <a:r>
              <a:rPr lang="en-US" altLang="ko-KR" sz="4400" b="1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, </a:t>
            </a:r>
            <a:r>
              <a:rPr lang="ko-KR" altLang="en-US" sz="4400" b="1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곽배섭</a:t>
            </a:r>
            <a:r>
              <a:rPr lang="en-US" altLang="ko-KR" sz="4400" b="1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,</a:t>
            </a:r>
            <a:r>
              <a:rPr lang="ko-KR" altLang="en-US" sz="4400" b="1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 권태현</a:t>
            </a:r>
            <a:r>
              <a:rPr lang="en-US" altLang="ko-KR" sz="4400" b="1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,</a:t>
            </a:r>
            <a:r>
              <a:rPr lang="ko-KR" altLang="en-US" sz="4400" b="1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 박현준</a:t>
            </a:r>
            <a:r>
              <a:rPr lang="en-US" altLang="ko-KR" sz="4400" b="1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,</a:t>
            </a:r>
            <a:r>
              <a:rPr lang="ko-KR" altLang="en-US" sz="4400" b="1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 </a:t>
            </a:r>
            <a:r>
              <a:rPr lang="en-US" altLang="ko-KR" sz="4400" b="1" kern="0" baseline="3000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#</a:t>
            </a:r>
            <a:r>
              <a:rPr lang="ko-KR" altLang="en-US" sz="4400" b="1" kern="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이현섭</a:t>
            </a:r>
            <a:endParaRPr lang="en-US" altLang="ko-KR" sz="4400" b="1" kern="0" dirty="0">
              <a:solidFill>
                <a:schemeClr val="accent2">
                  <a:lumMod val="75000"/>
                </a:schemeClr>
              </a:solidFill>
              <a:latin typeface="+mj-ea"/>
              <a:ea typeface="+mn-ea"/>
              <a:cs typeface="+mn-cs"/>
            </a:endParaRPr>
          </a:p>
          <a:p>
            <a:pPr algn="ctr" defTabSz="4526280" fontAlgn="base">
              <a:lnSpc>
                <a:spcPct val="130000"/>
              </a:lnSpc>
              <a:defRPr/>
            </a:pPr>
            <a:r>
              <a:rPr lang="en-US" altLang="ko-KR" sz="4400" b="1" kern="0" dirty="0" err="1">
                <a:solidFill>
                  <a:schemeClr val="accent2">
                    <a:lumMod val="75000"/>
                  </a:schemeClr>
                </a:solidFill>
                <a:latin typeface="+mj-ea"/>
              </a:rPr>
              <a:t>I</a:t>
            </a:r>
            <a:r>
              <a:rPr lang="en-US" altLang="ko-KR" sz="4000" b="1" kern="0" dirty="0" err="1">
                <a:solidFill>
                  <a:schemeClr val="accent2">
                    <a:lumMod val="75000"/>
                  </a:schemeClr>
                </a:solidFill>
                <a:latin typeface="+mj-ea"/>
              </a:rPr>
              <a:t>CT</a:t>
            </a:r>
            <a:r>
              <a:rPr lang="ko-KR" altLang="en-US" sz="4000" b="1" kern="0" dirty="0" err="1">
                <a:solidFill>
                  <a:schemeClr val="accent2">
                    <a:lumMod val="75000"/>
                  </a:schemeClr>
                </a:solidFill>
                <a:latin typeface="+mj-ea"/>
              </a:rPr>
              <a:t> 공과</a:t>
            </a:r>
            <a:r>
              <a:rPr lang="ko-KR" altLang="en-US" sz="4000" b="1" kern="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대학</a:t>
            </a:r>
            <a:r>
              <a:rPr lang="ko-KR" altLang="en-US" sz="4000" b="1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 </a:t>
            </a:r>
            <a:r>
              <a:rPr lang="ko-KR" altLang="en-US" sz="4000" b="1" kern="0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응용소프트웨어공</a:t>
            </a:r>
            <a:r>
              <a:rPr lang="ko-KR" altLang="en-US" sz="4000" b="1" kern="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n-ea"/>
                <a:cs typeface="+mn-cs"/>
              </a:rPr>
              <a:t>학과</a:t>
            </a:r>
            <a:endParaRPr lang="ko-KR" altLang="en-US" sz="4000" b="1" kern="0" dirty="0">
              <a:solidFill>
                <a:schemeClr val="accent2">
                  <a:lumMod val="75000"/>
                </a:schemeClr>
              </a:solidFill>
              <a:latin typeface="+mj-ea"/>
              <a:ea typeface="+mn-ea"/>
              <a:cs typeface="+mn-cs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49615FD-BB88-729F-CA36-D6F5C2E42215}"/>
              </a:ext>
            </a:extLst>
          </p:cNvPr>
          <p:cNvGrpSpPr/>
          <p:nvPr/>
        </p:nvGrpSpPr>
        <p:grpSpPr>
          <a:xfrm>
            <a:off x="318920" y="11893721"/>
            <a:ext cx="10103269" cy="13739130"/>
            <a:chOff x="318920" y="13255596"/>
            <a:chExt cx="10103269" cy="13739130"/>
          </a:xfrm>
        </p:grpSpPr>
        <p:sp>
          <p:nvSpPr>
            <p:cNvPr id="16" name="직사각형 15"/>
            <p:cNvSpPr/>
            <p:nvPr/>
          </p:nvSpPr>
          <p:spPr>
            <a:xfrm>
              <a:off x="617808" y="14416500"/>
              <a:ext cx="9720062" cy="50167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altLang="ko-KR" sz="3200" b="1" dirty="0">
                  <a:latin typeface="+mn-ea"/>
                </a:rPr>
                <a:t>&lt;</a:t>
              </a:r>
              <a:r>
                <a:rPr lang="ko-KR" altLang="en-US" sz="3200" b="1" dirty="0">
                  <a:latin typeface="+mn-ea"/>
                </a:rPr>
                <a:t>서비스 제공자측</a:t>
              </a:r>
              <a:r>
                <a:rPr lang="en-US" altLang="ko-KR" sz="3200" b="1" dirty="0">
                  <a:latin typeface="+mn-ea"/>
                </a:rPr>
                <a:t>&gt;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-</a:t>
              </a:r>
              <a:r>
                <a:rPr lang="ko-KR" altLang="en-US" sz="2800" b="1" dirty="0">
                  <a:latin typeface="+mn-ea"/>
                </a:rPr>
                <a:t> 서비스 이용 고객의 생체 정보를 대조하여 식별한다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-</a:t>
              </a:r>
              <a:r>
                <a:rPr lang="ko-KR" altLang="en-US" sz="2800" b="1" dirty="0">
                  <a:latin typeface="+mn-ea"/>
                </a:rPr>
                <a:t> 고객의 요구사항에 맞춰 가상 컴퓨터를 생성한다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- </a:t>
              </a:r>
              <a:r>
                <a:rPr lang="ko-KR" altLang="en-US" sz="2800" b="1" dirty="0">
                  <a:latin typeface="+mn-ea"/>
                </a:rPr>
                <a:t>가상 컴퓨터에서 생성된 화면을 영상 압축 기술을 활용하</a:t>
              </a:r>
              <a:endParaRPr lang="en-US" altLang="ko-KR" sz="2800" b="1" dirty="0">
                <a:latin typeface="+mn-ea"/>
              </a:endParaRPr>
            </a:p>
            <a:p>
              <a:pPr fontAlgn="base"/>
              <a:r>
                <a:rPr lang="en-US" altLang="ko-KR" sz="2800" b="1" dirty="0">
                  <a:latin typeface="+mn-ea"/>
                </a:rPr>
                <a:t>  </a:t>
              </a:r>
              <a:r>
                <a:rPr lang="ko-KR" altLang="en-US" sz="2800" b="1" dirty="0" err="1">
                  <a:latin typeface="+mn-ea"/>
                </a:rPr>
                <a:t>여이용</a:t>
              </a:r>
              <a:r>
                <a:rPr lang="ko-KR" altLang="en-US" sz="2800" b="1" dirty="0">
                  <a:latin typeface="+mn-ea"/>
                </a:rPr>
                <a:t> 고객에게 전송한다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endParaRPr lang="en-US" altLang="ko-KR" sz="3200" b="1" dirty="0">
                <a:latin typeface="+mn-ea"/>
              </a:endParaRPr>
            </a:p>
            <a:p>
              <a:pPr fontAlgn="base"/>
              <a:r>
                <a:rPr lang="en-US" altLang="ko-KR" sz="3200" b="1" dirty="0">
                  <a:latin typeface="+mn-ea"/>
                </a:rPr>
                <a:t>&lt;</a:t>
              </a:r>
              <a:r>
                <a:rPr lang="ko-KR" altLang="en-US" sz="3200" b="1" dirty="0">
                  <a:latin typeface="+mn-ea"/>
                </a:rPr>
                <a:t>서비스 이용 고객측</a:t>
              </a:r>
              <a:r>
                <a:rPr lang="en-US" altLang="ko-KR" sz="3200" b="1" dirty="0">
                  <a:latin typeface="+mn-ea"/>
                </a:rPr>
                <a:t>&gt;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-</a:t>
              </a:r>
              <a:r>
                <a:rPr lang="ko-KR" altLang="en-US" sz="2800" b="1" dirty="0">
                  <a:latin typeface="+mn-ea"/>
                </a:rPr>
                <a:t> 클라우드 노트북에 전원을 공급한다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-</a:t>
              </a:r>
              <a:r>
                <a:rPr lang="ko-KR" altLang="en-US" sz="2800" b="1" dirty="0">
                  <a:latin typeface="+mn-ea"/>
                </a:rPr>
                <a:t> 등록된 사용자의 생체 정보를 인식하여 잠금 해제한다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-</a:t>
              </a:r>
              <a:r>
                <a:rPr lang="ko-KR" altLang="en-US" sz="2800" b="1" dirty="0">
                  <a:latin typeface="+mn-ea"/>
                </a:rPr>
                <a:t> 서비스 제공자의 가상 컴퓨터에 접속한다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-</a:t>
              </a:r>
              <a:r>
                <a:rPr lang="ko-KR" altLang="en-US" sz="2800" b="1" dirty="0">
                  <a:latin typeface="+mn-ea"/>
                </a:rPr>
                <a:t> 딥 러닝을 통해 선명한 화질로 변환하여 제공한다</a:t>
              </a:r>
              <a:r>
                <a:rPr lang="en-US" altLang="ko-KR" sz="2800" b="1" dirty="0">
                  <a:latin typeface="+mn-ea"/>
                </a:rPr>
                <a:t>.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318920" y="14195210"/>
              <a:ext cx="10103269" cy="12799516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n-ea"/>
              </a:endParaRPr>
            </a:p>
          </p:txBody>
        </p:sp>
        <p:sp>
          <p:nvSpPr>
            <p:cNvPr id="35" name="모서리가 둥근 직사각형 34"/>
            <p:cNvSpPr/>
            <p:nvPr/>
          </p:nvSpPr>
          <p:spPr>
            <a:xfrm>
              <a:off x="328027" y="13255596"/>
              <a:ext cx="10084707" cy="740148"/>
            </a:xfrm>
            <a:prstGeom prst="roundRect">
              <a:avLst/>
            </a:prstGeom>
            <a:solidFill>
              <a:srgbClr val="0000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000" b="1" dirty="0">
                  <a:latin typeface="+mn-ea"/>
                </a:rPr>
                <a:t>개념설계</a:t>
              </a: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10900261" y="14291223"/>
            <a:ext cx="10087230" cy="4894300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138523" y="14483185"/>
            <a:ext cx="9547334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3200" b="1" dirty="0">
                <a:effectLst/>
                <a:latin typeface="+mn-ea"/>
              </a:rPr>
              <a:t>기대 효과</a:t>
            </a:r>
            <a:endParaRPr lang="en-US" altLang="ko-KR" sz="2800" b="1" dirty="0">
              <a:effectLst/>
              <a:latin typeface="+mn-ea"/>
            </a:endParaRPr>
          </a:p>
          <a:p>
            <a:pPr algn="just"/>
            <a:r>
              <a:rPr lang="en-US" altLang="ko-KR" sz="2800" b="1" dirty="0">
                <a:latin typeface="+mn-ea"/>
              </a:rPr>
              <a:t> - </a:t>
            </a:r>
            <a:r>
              <a:rPr lang="ko-KR" altLang="en-US" sz="2800" b="1" dirty="0">
                <a:latin typeface="+mn-ea"/>
              </a:rPr>
              <a:t>컴퓨터의 노후화로 인한 운영효율 문제 해결</a:t>
            </a:r>
            <a:r>
              <a:rPr lang="en-US" altLang="ko-KR" sz="2800" b="1" dirty="0">
                <a:latin typeface="+mn-ea"/>
              </a:rPr>
              <a:t>.</a:t>
            </a:r>
          </a:p>
          <a:p>
            <a:pPr algn="just"/>
            <a:r>
              <a:rPr lang="en-US" altLang="ko-KR" sz="2800" b="1" dirty="0">
                <a:effectLst/>
                <a:latin typeface="+mn-ea"/>
              </a:rPr>
              <a:t> - </a:t>
            </a:r>
            <a:r>
              <a:rPr lang="ko-KR" altLang="en-US" sz="2800" b="1" dirty="0">
                <a:effectLst/>
                <a:latin typeface="+mn-ea"/>
              </a:rPr>
              <a:t>업무 공간과 시간에 대한 종속적인 문제 해결</a:t>
            </a:r>
            <a:r>
              <a:rPr lang="en-US" altLang="ko-KR" sz="2800" b="1" dirty="0">
                <a:effectLst/>
                <a:latin typeface="+mn-ea"/>
              </a:rPr>
              <a:t>.</a:t>
            </a:r>
          </a:p>
          <a:p>
            <a:pPr algn="just"/>
            <a:r>
              <a:rPr lang="en-US" altLang="ko-KR" sz="2800" b="1" dirty="0">
                <a:latin typeface="+mn-ea"/>
              </a:rPr>
              <a:t> - </a:t>
            </a:r>
            <a:r>
              <a:rPr lang="ko-KR" altLang="en-US" sz="2800" b="1" dirty="0">
                <a:latin typeface="+mn-ea"/>
              </a:rPr>
              <a:t>다수의 사용자를 통제하고</a:t>
            </a:r>
            <a:r>
              <a:rPr lang="en-US" altLang="ko-KR" sz="2800" b="1" dirty="0">
                <a:latin typeface="+mn-ea"/>
              </a:rPr>
              <a:t>, </a:t>
            </a:r>
            <a:r>
              <a:rPr lang="ko-KR" altLang="en-US" sz="2800" b="1" dirty="0">
                <a:latin typeface="+mn-ea"/>
              </a:rPr>
              <a:t>제어에 적합</a:t>
            </a:r>
            <a:r>
              <a:rPr lang="en-US" altLang="ko-KR" sz="2800" b="1" dirty="0">
                <a:latin typeface="+mn-ea"/>
              </a:rPr>
              <a:t>.</a:t>
            </a:r>
          </a:p>
          <a:p>
            <a:pPr algn="just"/>
            <a:r>
              <a:rPr lang="en-US" altLang="ko-KR" sz="2800" b="1" dirty="0">
                <a:effectLst/>
                <a:latin typeface="+mn-ea"/>
              </a:rPr>
              <a:t> - </a:t>
            </a:r>
            <a:r>
              <a:rPr lang="ko-KR" altLang="en-US" sz="2800" b="1" dirty="0">
                <a:effectLst/>
                <a:latin typeface="+mn-ea"/>
              </a:rPr>
              <a:t>해킹에 대한 원천적인 방지 및 추적 시스템 제공</a:t>
            </a:r>
            <a:r>
              <a:rPr lang="en-US" altLang="ko-KR" sz="2800" b="1" dirty="0">
                <a:effectLst/>
                <a:latin typeface="+mn-ea"/>
              </a:rPr>
              <a:t>.</a:t>
            </a:r>
          </a:p>
          <a:p>
            <a:pPr algn="just"/>
            <a:endParaRPr lang="en-US" altLang="ko-KR" sz="2800" b="1" dirty="0">
              <a:latin typeface="+mn-ea"/>
            </a:endParaRPr>
          </a:p>
          <a:p>
            <a:pPr algn="just"/>
            <a:r>
              <a:rPr lang="ko-KR" altLang="en-US" sz="3200" b="1" dirty="0">
                <a:latin typeface="+mn-ea"/>
              </a:rPr>
              <a:t>활용 방안</a:t>
            </a:r>
            <a:endParaRPr lang="en-US" altLang="ko-KR" sz="3200" b="1" dirty="0">
              <a:latin typeface="+mn-ea"/>
            </a:endParaRPr>
          </a:p>
          <a:p>
            <a:pPr algn="just"/>
            <a:r>
              <a:rPr lang="en-US" altLang="ko-KR" sz="2800" b="1" dirty="0">
                <a:effectLst/>
                <a:latin typeface="+mn-ea"/>
              </a:rPr>
              <a:t> - </a:t>
            </a:r>
            <a:r>
              <a:rPr lang="ko-KR" altLang="en-US" sz="2800" b="1" dirty="0">
                <a:effectLst/>
                <a:latin typeface="+mn-ea"/>
              </a:rPr>
              <a:t>보안이 중요한 기업 또는 출장이 잦은 기업</a:t>
            </a:r>
            <a:r>
              <a:rPr lang="en-US" altLang="ko-KR" sz="2800" b="1" dirty="0">
                <a:effectLst/>
                <a:latin typeface="+mn-ea"/>
              </a:rPr>
              <a:t>.</a:t>
            </a:r>
          </a:p>
          <a:p>
            <a:pPr algn="just"/>
            <a:r>
              <a:rPr lang="en-US" altLang="ko-KR" sz="2800" b="1" dirty="0">
                <a:latin typeface="+mn-ea"/>
              </a:rPr>
              <a:t> - </a:t>
            </a:r>
            <a:r>
              <a:rPr lang="ko-KR" altLang="en-US" sz="2800" b="1" dirty="0">
                <a:latin typeface="+mn-ea"/>
              </a:rPr>
              <a:t>구입 후 유지보수가 힘든 공공기관 및 학교</a:t>
            </a:r>
            <a:r>
              <a:rPr lang="en-US" altLang="ko-KR" sz="2800" b="1" dirty="0">
                <a:latin typeface="+mn-ea"/>
              </a:rPr>
              <a:t>.</a:t>
            </a:r>
          </a:p>
          <a:p>
            <a:pPr algn="just"/>
            <a:r>
              <a:rPr lang="en-US" altLang="ko-KR" sz="2800" b="1" dirty="0">
                <a:latin typeface="+mn-ea"/>
              </a:rPr>
              <a:t> - </a:t>
            </a:r>
            <a:r>
              <a:rPr lang="ko-KR" altLang="en-US" sz="2800" b="1" dirty="0">
                <a:latin typeface="+mn-ea"/>
              </a:rPr>
              <a:t>시스템의 원격 업데이트가 필요한 업체</a:t>
            </a:r>
            <a:r>
              <a:rPr lang="en-US" altLang="ko-KR" sz="2800" b="1" dirty="0">
                <a:latin typeface="+mn-ea"/>
              </a:rPr>
              <a:t>.</a:t>
            </a:r>
          </a:p>
          <a:p>
            <a:pPr algn="just"/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0900261" y="13263284"/>
            <a:ext cx="10087229" cy="740148"/>
          </a:xfrm>
          <a:prstGeom prst="roundRect">
            <a:avLst/>
          </a:prstGeom>
          <a:solidFill>
            <a:srgbClr val="0000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latin typeface="+mn-ea"/>
              </a:rPr>
              <a:t>기대효과 및 활용방안</a:t>
            </a:r>
          </a:p>
        </p:txBody>
      </p:sp>
      <p:sp>
        <p:nvSpPr>
          <p:cNvPr id="108" name="직사각형 107"/>
          <p:cNvSpPr/>
          <p:nvPr/>
        </p:nvSpPr>
        <p:spPr>
          <a:xfrm>
            <a:off x="10859085" y="19338926"/>
            <a:ext cx="1008723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3200" b="1" dirty="0">
                <a:latin typeface="+mn-ea"/>
              </a:rPr>
              <a:t>표 </a:t>
            </a:r>
            <a:r>
              <a:rPr lang="en-US" altLang="ko-KR" sz="3200" b="1" dirty="0">
                <a:latin typeface="+mn-ea"/>
              </a:rPr>
              <a:t>1. </a:t>
            </a:r>
            <a:r>
              <a:rPr lang="ko-KR" altLang="en-US" sz="3200" b="1" dirty="0">
                <a:latin typeface="+mn-ea"/>
              </a:rPr>
              <a:t>주요 부품</a:t>
            </a:r>
            <a:endParaRPr lang="en-US" altLang="ko-KR" sz="3200" dirty="0">
              <a:latin typeface="+mn-ea"/>
            </a:endParaRPr>
          </a:p>
        </p:txBody>
      </p:sp>
      <p:graphicFrame>
        <p:nvGraphicFramePr>
          <p:cNvPr id="36" name="표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593163"/>
              </p:ext>
            </p:extLst>
          </p:nvPr>
        </p:nvGraphicFramePr>
        <p:xfrm>
          <a:off x="10900260" y="19932629"/>
          <a:ext cx="10089156" cy="10041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75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5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>
                          <a:latin typeface="+mn-ea"/>
                          <a:ea typeface="+mn-ea"/>
                        </a:rPr>
                        <a:t>부품</a:t>
                      </a:r>
                      <a:endParaRPr lang="ko-KR" altLang="en-US" sz="32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>
                          <a:latin typeface="+mn-ea"/>
                          <a:ea typeface="+mn-ea"/>
                        </a:rPr>
                        <a:t>주요 기능</a:t>
                      </a:r>
                      <a:endParaRPr lang="ko-KR" altLang="en-US" sz="32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360">
                <a:tc>
                  <a:txBody>
                    <a:bodyPr/>
                    <a:lstStyle/>
                    <a:p>
                      <a:pPr algn="l" latinLnBrk="1"/>
                      <a:endParaRPr lang="ko-KR" altLang="en-US" sz="3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3200" b="1" kern="1200" dirty="0">
                          <a:effectLst/>
                          <a:latin typeface="+mn-ea"/>
                          <a:ea typeface="+mn-ea"/>
                        </a:rPr>
                        <a:t>Tinker Edge R : (</a:t>
                      </a: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주요 보드</a:t>
                      </a:r>
                      <a:r>
                        <a:rPr lang="en-US" altLang="ko-KR" sz="3200" b="1" kern="1200" dirty="0"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 ⦁ </a:t>
                      </a:r>
                      <a:r>
                        <a:rPr lang="en-US" altLang="ko-KR" sz="3200" b="1" kern="1200" dirty="0">
                          <a:effectLst/>
                          <a:latin typeface="+mn-ea"/>
                          <a:ea typeface="+mn-ea"/>
                        </a:rPr>
                        <a:t>NPU</a:t>
                      </a: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가 탑재된 인공지능 보드</a:t>
                      </a: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 ⦁ 영상 해상도 향상 </a:t>
                      </a: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 ⦁</a:t>
                      </a:r>
                      <a:r>
                        <a:rPr lang="en-US" altLang="ko-KR" sz="3200" b="1" kern="1200" dirty="0"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3200" b="1" kern="1200">
                          <a:effectLst/>
                          <a:latin typeface="+mn-ea"/>
                          <a:ea typeface="+mn-ea"/>
                        </a:rPr>
                        <a:t>클라우드 서버와 </a:t>
                      </a: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통신</a:t>
                      </a: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kern="1200" dirty="0">
                        <a:effectLst/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21355">
                <a:tc>
                  <a:txBody>
                    <a:bodyPr/>
                    <a:lstStyle/>
                    <a:p>
                      <a:pPr latinLnBrk="1"/>
                      <a:endParaRPr lang="ko-KR" altLang="en-US" sz="3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 </a:t>
                      </a:r>
                      <a:r>
                        <a:rPr lang="en-US" altLang="ko-KR" sz="3200" b="1" kern="1200" dirty="0">
                          <a:effectLst/>
                          <a:latin typeface="+mn-ea"/>
                          <a:ea typeface="+mn-ea"/>
                        </a:rPr>
                        <a:t>RPI 4B : (</a:t>
                      </a: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보조 보드</a:t>
                      </a:r>
                      <a:r>
                        <a:rPr lang="en-US" altLang="ko-KR" sz="3200" b="1" kern="1200" dirty="0"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fontAlgn="base" latinLnBrk="1"/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 ⦁ 카메라 제어</a:t>
                      </a:r>
                      <a:r>
                        <a:rPr lang="en-US" altLang="ko-KR" sz="3200" b="1" kern="1200" dirty="0">
                          <a:effectLst/>
                          <a:latin typeface="+mn-ea"/>
                          <a:ea typeface="+mn-ea"/>
                        </a:rPr>
                        <a:t> </a:t>
                      </a:r>
                    </a:p>
                    <a:p>
                      <a:pPr fontAlgn="base" latinLnBrk="1"/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 ⦁ 사용자 식별 및 보안 모듈</a:t>
                      </a: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fontAlgn="base" latinLnBrk="1"/>
                      <a:endParaRPr lang="en-US" altLang="ko-KR" sz="1400" b="1" kern="1200" dirty="0">
                        <a:effectLst/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23295">
                <a:tc>
                  <a:txBody>
                    <a:bodyPr/>
                    <a:lstStyle/>
                    <a:p>
                      <a:pPr latinLnBrk="1"/>
                      <a:endParaRPr lang="ko-KR" altLang="en-US" sz="3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fontAlgn="base" latinLnBrk="0"/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 배터리 및 전력 모듈</a:t>
                      </a: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fontAlgn="base" latinLnBrk="1"/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⦁ 시스템의 전력 공급</a:t>
                      </a: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fontAlgn="base" latinLnBrk="1"/>
                      <a:endParaRPr lang="en-US" altLang="ko-KR" sz="1800" b="1" kern="1200" dirty="0">
                        <a:effectLst/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978">
                <a:tc>
                  <a:txBody>
                    <a:bodyPr/>
                    <a:lstStyle/>
                    <a:p>
                      <a:pPr latinLnBrk="1"/>
                      <a:endParaRPr lang="ko-KR" altLang="en-US" sz="3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/>
                      <a:endParaRPr lang="en-US" altLang="ko-KR" sz="14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fontAlgn="base" latinLnBrk="0"/>
                      <a:r>
                        <a:rPr lang="en-US" altLang="ko-KR" sz="3200" b="1" kern="1200" dirty="0">
                          <a:effectLst/>
                          <a:latin typeface="+mn-ea"/>
                          <a:ea typeface="+mn-ea"/>
                        </a:rPr>
                        <a:t>  </a:t>
                      </a: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클라우드 서버</a:t>
                      </a: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fontAlgn="base" latinLnBrk="1"/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⦁ 가상 컴퓨터 생성 및 추적</a:t>
                      </a: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295232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200" b="1" kern="1200" dirty="0">
                          <a:effectLst/>
                          <a:latin typeface="+mn-ea"/>
                          <a:ea typeface="+mn-ea"/>
                        </a:rPr>
                        <a:t> ⦁ 외부 해킹 및 정보 보안</a:t>
                      </a:r>
                      <a:endParaRPr lang="en-US" altLang="ko-KR" sz="3200" b="1" kern="1200" dirty="0"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349758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kern="1200" dirty="0">
                        <a:effectLst/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7902196"/>
                  </a:ext>
                </a:extLst>
              </a:tr>
            </a:tbl>
          </a:graphicData>
        </a:graphic>
      </p:graphicFrame>
      <p:pic>
        <p:nvPicPr>
          <p:cNvPr id="32" name="그림 31">
            <a:extLst>
              <a:ext uri="{FF2B5EF4-FFF2-40B4-BE49-F238E27FC236}">
                <a16:creationId xmlns:a16="http://schemas.microsoft.com/office/drawing/2014/main" id="{914BF8DE-5378-4DE1-96FD-E7F7C48EF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264" y="117948"/>
            <a:ext cx="7252536" cy="1441404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332191" y="5349329"/>
            <a:ext cx="10076729" cy="740148"/>
          </a:xfrm>
          <a:prstGeom prst="roundRect">
            <a:avLst/>
          </a:prstGeom>
          <a:solidFill>
            <a:srgbClr val="0000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/>
              <a:t>과제의 목적 및 필요성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29015" y="6284782"/>
            <a:ext cx="10118006" cy="5452069"/>
          </a:xfrm>
          <a:prstGeom prst="rect">
            <a:avLst/>
          </a:prstGeom>
          <a:noFill/>
          <a:ln w="38100" cap="rnd">
            <a:solidFill>
              <a:srgbClr val="0000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E89E572-6D75-B8E0-2D26-21BBD9806041}"/>
              </a:ext>
            </a:extLst>
          </p:cNvPr>
          <p:cNvSpPr/>
          <p:nvPr/>
        </p:nvSpPr>
        <p:spPr>
          <a:xfrm>
            <a:off x="699608" y="6554478"/>
            <a:ext cx="9364462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3200" b="1" dirty="0">
                <a:effectLst/>
                <a:latin typeface="+mn-ea"/>
              </a:rPr>
              <a:t>문제 파악</a:t>
            </a:r>
            <a:endParaRPr lang="en-US" altLang="ko-KR" sz="1400" b="1" dirty="0">
              <a:effectLst/>
              <a:latin typeface="+mn-ea"/>
            </a:endParaRPr>
          </a:p>
          <a:p>
            <a:pPr algn="just"/>
            <a:r>
              <a:rPr lang="en-US" altLang="ko-KR" sz="2800" b="1" dirty="0">
                <a:latin typeface="+mn-ea"/>
              </a:rPr>
              <a:t> - </a:t>
            </a:r>
            <a:r>
              <a:rPr lang="ko-KR" altLang="en-US" sz="2800" b="1" dirty="0">
                <a:latin typeface="+mn-ea"/>
              </a:rPr>
              <a:t>공공기관이나 기업에서 컴퓨터를 구매 한 경우 </a:t>
            </a:r>
            <a:endParaRPr lang="en-US" altLang="ko-KR" sz="2800" b="1" dirty="0">
              <a:latin typeface="+mn-ea"/>
            </a:endParaRPr>
          </a:p>
          <a:p>
            <a:pPr algn="just"/>
            <a:r>
              <a:rPr lang="en-US" altLang="ko-KR" sz="2800" b="1" dirty="0">
                <a:latin typeface="+mn-ea"/>
              </a:rPr>
              <a:t>   </a:t>
            </a:r>
            <a:r>
              <a:rPr lang="en-US" altLang="ko-KR" sz="1050" b="1" dirty="0">
                <a:latin typeface="+mn-ea"/>
              </a:rPr>
              <a:t> </a:t>
            </a:r>
            <a:r>
              <a:rPr lang="en-US" altLang="ko-KR" sz="2800" b="1" dirty="0">
                <a:latin typeface="+mn-ea"/>
              </a:rPr>
              <a:t>8</a:t>
            </a:r>
            <a:r>
              <a:rPr lang="ko-KR" altLang="en-US" sz="2800" b="1" dirty="0">
                <a:latin typeface="+mn-ea"/>
              </a:rPr>
              <a:t>년 이상 운용하면서 노후화가 쉽게 발생함</a:t>
            </a:r>
            <a:r>
              <a:rPr lang="en-US" altLang="ko-KR" sz="2800" b="1" dirty="0">
                <a:latin typeface="+mn-ea"/>
              </a:rPr>
              <a:t>.</a:t>
            </a:r>
            <a:endParaRPr lang="en-US" altLang="ko-KR" sz="1400" b="1" dirty="0">
              <a:latin typeface="+mn-ea"/>
            </a:endParaRPr>
          </a:p>
          <a:p>
            <a:pPr algn="just"/>
            <a:r>
              <a:rPr lang="en-US" altLang="ko-KR" sz="2800" b="1" dirty="0">
                <a:latin typeface="+mn-ea"/>
              </a:rPr>
              <a:t> - “</a:t>
            </a:r>
            <a:r>
              <a:rPr lang="ko-KR" altLang="en-US" sz="2800" b="1" dirty="0">
                <a:latin typeface="+mn-ea"/>
              </a:rPr>
              <a:t>온라인 협업 솔루션</a:t>
            </a:r>
            <a:r>
              <a:rPr lang="en-US" altLang="ko-KR" sz="2800" b="1" dirty="0">
                <a:latin typeface="+mn-ea"/>
              </a:rPr>
              <a:t>(Zoom, MS Teams, Notion)”</a:t>
            </a:r>
            <a:r>
              <a:rPr lang="ko-KR" altLang="en-US" sz="2800" b="1" dirty="0">
                <a:latin typeface="+mn-ea"/>
              </a:rPr>
              <a:t> </a:t>
            </a:r>
            <a:endParaRPr lang="en-US" altLang="ko-KR" sz="2800" b="1" dirty="0">
              <a:latin typeface="+mn-ea"/>
            </a:endParaRPr>
          </a:p>
          <a:p>
            <a:pPr algn="just"/>
            <a:r>
              <a:rPr lang="en-US" altLang="ko-KR" sz="2800" b="1" dirty="0">
                <a:latin typeface="+mn-ea"/>
              </a:rPr>
              <a:t>   </a:t>
            </a:r>
            <a:r>
              <a:rPr lang="ko-KR" altLang="en-US" sz="2800" b="1" dirty="0">
                <a:latin typeface="+mn-ea"/>
              </a:rPr>
              <a:t>도입이 증가하고 있음</a:t>
            </a:r>
            <a:r>
              <a:rPr lang="en-US" altLang="ko-KR" sz="2800" b="1" dirty="0">
                <a:latin typeface="+mn-ea"/>
              </a:rPr>
              <a:t>.</a:t>
            </a:r>
            <a:endParaRPr lang="en-US" altLang="ko-KR" sz="1400" b="1" dirty="0">
              <a:latin typeface="+mn-ea"/>
            </a:endParaRPr>
          </a:p>
          <a:p>
            <a:pPr algn="just"/>
            <a:r>
              <a:rPr lang="en-US" altLang="ko-KR" sz="2800" b="1" dirty="0">
                <a:latin typeface="+mn-ea"/>
              </a:rPr>
              <a:t> - </a:t>
            </a:r>
            <a:r>
              <a:rPr lang="ko-KR" altLang="en-US" sz="2800" b="1" dirty="0">
                <a:latin typeface="+mn-ea"/>
              </a:rPr>
              <a:t>즉</a:t>
            </a:r>
            <a:r>
              <a:rPr lang="en-US" altLang="ko-KR" sz="2800" b="1" dirty="0">
                <a:latin typeface="+mn-ea"/>
              </a:rPr>
              <a:t>, </a:t>
            </a:r>
            <a:r>
              <a:rPr lang="ko-KR" altLang="en-US" sz="2800" b="1" dirty="0">
                <a:latin typeface="+mn-ea"/>
              </a:rPr>
              <a:t>업무의 공간이 오프라인에서 온라인으로 전환 됨</a:t>
            </a:r>
            <a:r>
              <a:rPr lang="en-US" altLang="ko-KR" sz="2800" b="1" dirty="0">
                <a:latin typeface="+mn-ea"/>
              </a:rPr>
              <a:t>.</a:t>
            </a:r>
            <a:endParaRPr lang="en-US" altLang="ko-KR" sz="1400" b="1" dirty="0">
              <a:latin typeface="+mn-ea"/>
            </a:endParaRPr>
          </a:p>
          <a:p>
            <a:pPr algn="just"/>
            <a:r>
              <a:rPr lang="en-US" altLang="ko-KR" sz="2800" b="1" dirty="0">
                <a:latin typeface="+mn-ea"/>
              </a:rPr>
              <a:t> - </a:t>
            </a:r>
            <a:r>
              <a:rPr lang="ko-KR" altLang="en-US" sz="2800" b="1" dirty="0">
                <a:latin typeface="+mn-ea"/>
              </a:rPr>
              <a:t>자연스럽게 정보보안 문제가 발생함</a:t>
            </a:r>
            <a:r>
              <a:rPr lang="en-US" altLang="ko-KR" sz="2800" b="1" dirty="0">
                <a:latin typeface="+mn-ea"/>
              </a:rPr>
              <a:t>.</a:t>
            </a:r>
          </a:p>
          <a:p>
            <a:pPr algn="just"/>
            <a:endParaRPr lang="en-US" altLang="ko-KR" sz="2800" b="1" dirty="0">
              <a:latin typeface="+mn-ea"/>
            </a:endParaRPr>
          </a:p>
          <a:p>
            <a:pPr algn="just"/>
            <a:r>
              <a:rPr lang="ko-KR" altLang="en-US" sz="3200" b="1" dirty="0">
                <a:effectLst/>
                <a:latin typeface="+mn-ea"/>
              </a:rPr>
              <a:t>해결 방안</a:t>
            </a:r>
            <a:endParaRPr lang="en-US" altLang="ko-KR" sz="1400" b="1" dirty="0">
              <a:effectLst/>
              <a:latin typeface="+mn-ea"/>
            </a:endParaRPr>
          </a:p>
          <a:p>
            <a:pPr algn="just"/>
            <a:r>
              <a:rPr lang="en-US" altLang="ko-KR" sz="2800" b="1" dirty="0">
                <a:latin typeface="+mn-ea"/>
              </a:rPr>
              <a:t> - </a:t>
            </a:r>
            <a:r>
              <a:rPr lang="ko-KR" altLang="en-US" sz="2800" b="1" dirty="0">
                <a:latin typeface="+mn-ea"/>
              </a:rPr>
              <a:t>컴퓨터 성능 저하와 노후화 문제를 해결한 경량 컴퓨터</a:t>
            </a:r>
            <a:endParaRPr lang="en-US" altLang="ko-KR" sz="1400" b="1" dirty="0">
              <a:latin typeface="+mn-ea"/>
            </a:endParaRPr>
          </a:p>
          <a:p>
            <a:pPr algn="just"/>
            <a:r>
              <a:rPr lang="en-US" altLang="ko-KR" sz="2800" b="1" dirty="0">
                <a:effectLst/>
                <a:latin typeface="+mn-ea"/>
              </a:rPr>
              <a:t> - </a:t>
            </a:r>
            <a:r>
              <a:rPr lang="ko-KR" altLang="en-US" sz="2800" b="1" dirty="0">
                <a:effectLst/>
                <a:latin typeface="+mn-ea"/>
              </a:rPr>
              <a:t>신원확인과 중앙 통제가 가능한 컴퓨터 및 보안 솔루션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53AF08D-99F9-EA47-086E-10372211EB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7255" y="20930144"/>
            <a:ext cx="3277507" cy="20099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9C83AA8-AA09-BCDC-8F32-80C1718174B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030" y="23198449"/>
            <a:ext cx="3537059" cy="2418502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F3EB9DE-AF2F-2D64-8DC9-E5279892DB2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1670" y="27869017"/>
            <a:ext cx="1848676" cy="1848676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F0304B2E-26BC-4776-FD03-88130AC6107A}"/>
              </a:ext>
            </a:extLst>
          </p:cNvPr>
          <p:cNvGrpSpPr/>
          <p:nvPr/>
        </p:nvGrpSpPr>
        <p:grpSpPr>
          <a:xfrm>
            <a:off x="10900260" y="5365253"/>
            <a:ext cx="10089155" cy="7697832"/>
            <a:chOff x="10900260" y="5365253"/>
            <a:chExt cx="10089155" cy="7697832"/>
          </a:xfrm>
        </p:grpSpPr>
        <p:sp>
          <p:nvSpPr>
            <p:cNvPr id="20" name="직사각형 19"/>
            <p:cNvSpPr/>
            <p:nvPr/>
          </p:nvSpPr>
          <p:spPr>
            <a:xfrm>
              <a:off x="10900260" y="6292000"/>
              <a:ext cx="10089155" cy="6771085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10900260" y="5365253"/>
              <a:ext cx="10089155" cy="740148"/>
            </a:xfrm>
            <a:prstGeom prst="roundRect">
              <a:avLst/>
            </a:prstGeom>
            <a:solidFill>
              <a:srgbClr val="0000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000" b="1" dirty="0"/>
                <a:t>제작과정 및 시험</a:t>
              </a: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E314924-3EF9-07CA-BD78-4ECFAFCEB512}"/>
                </a:ext>
              </a:extLst>
            </p:cNvPr>
            <p:cNvSpPr/>
            <p:nvPr/>
          </p:nvSpPr>
          <p:spPr>
            <a:xfrm>
              <a:off x="11155683" y="6568884"/>
              <a:ext cx="9692235" cy="63094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ko-KR" altLang="en-US" sz="3200" b="1" dirty="0">
                  <a:latin typeface="+mn-ea"/>
                </a:rPr>
                <a:t>하드웨어 설계</a:t>
              </a:r>
              <a:endParaRPr lang="en-US" altLang="ko-KR" sz="3200" b="1" dirty="0">
                <a:latin typeface="+mn-ea"/>
              </a:endParaRPr>
            </a:p>
            <a:p>
              <a:pPr fontAlgn="base"/>
              <a:r>
                <a:rPr lang="en-US" altLang="ko-KR" sz="2800" b="1" dirty="0">
                  <a:latin typeface="+mn-ea"/>
                </a:rPr>
                <a:t> -</a:t>
              </a:r>
              <a:r>
                <a:rPr lang="ko-KR" altLang="en-US" sz="2800" b="1" dirty="0">
                  <a:latin typeface="+mn-ea"/>
                </a:rPr>
                <a:t> 노트북의 얇기에 적합한 작은 보드 두 개를 선택함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 - </a:t>
              </a:r>
              <a:r>
                <a:rPr lang="ko-KR" altLang="en-US" sz="2800" b="1" dirty="0">
                  <a:latin typeface="+mn-ea"/>
                </a:rPr>
                <a:t>외부 전력을 주요 보드에 인가 후 보조 보드에 분배함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 - </a:t>
              </a:r>
              <a:r>
                <a:rPr lang="ko-KR" altLang="en-US" sz="2800" b="1" dirty="0">
                  <a:latin typeface="+mn-ea"/>
                </a:rPr>
                <a:t>보드 간 데이터 전송을 위해 </a:t>
              </a:r>
              <a:r>
                <a:rPr lang="en-US" altLang="ko-KR" sz="2800" b="1" dirty="0">
                  <a:latin typeface="+mn-ea"/>
                </a:rPr>
                <a:t>RS-232 </a:t>
              </a:r>
              <a:r>
                <a:rPr lang="ko-KR" altLang="en-US" sz="2800" b="1" dirty="0">
                  <a:latin typeface="+mn-ea"/>
                </a:rPr>
                <a:t>통신 표준을 사용함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ko-KR" altLang="en-US" sz="2800" b="1" dirty="0">
                  <a:latin typeface="+mn-ea"/>
                </a:rPr>
                <a:t> </a:t>
              </a:r>
              <a:r>
                <a:rPr lang="en-US" altLang="ko-KR" sz="2800" b="1" dirty="0">
                  <a:latin typeface="+mn-ea"/>
                </a:rPr>
                <a:t>- </a:t>
              </a:r>
              <a:r>
                <a:rPr lang="ko-KR" altLang="en-US" sz="2800" b="1" dirty="0">
                  <a:latin typeface="+mn-ea"/>
                </a:rPr>
                <a:t>외부 서버와 통신을 수행하기 위해 </a:t>
              </a:r>
              <a:r>
                <a:rPr lang="en-US" altLang="ko-KR" sz="2800" b="1" dirty="0">
                  <a:latin typeface="+mn-ea"/>
                </a:rPr>
                <a:t>LTE </a:t>
              </a:r>
              <a:r>
                <a:rPr lang="ko-KR" altLang="en-US" sz="2800" b="1" dirty="0">
                  <a:latin typeface="+mn-ea"/>
                </a:rPr>
                <a:t>라우터 사용함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 - </a:t>
              </a:r>
              <a:r>
                <a:rPr lang="ko-KR" altLang="en-US" sz="2800" b="1" dirty="0">
                  <a:latin typeface="+mn-ea"/>
                </a:rPr>
                <a:t>배터리 셀을 </a:t>
              </a:r>
              <a:r>
                <a:rPr lang="en-US" altLang="ko-KR" sz="2800" b="1" dirty="0">
                  <a:latin typeface="+mn-ea"/>
                </a:rPr>
                <a:t>4</a:t>
              </a:r>
              <a:r>
                <a:rPr lang="ko-KR" altLang="en-US" sz="2800" b="1" dirty="0">
                  <a:latin typeface="+mn-ea"/>
                </a:rPr>
                <a:t>개 직렬 연결하여 </a:t>
              </a:r>
              <a:r>
                <a:rPr lang="ko-KR" altLang="en-US" sz="2800" b="1" dirty="0" err="1">
                  <a:latin typeface="+mn-ea"/>
                </a:rPr>
                <a:t>휴대성</a:t>
              </a:r>
              <a:r>
                <a:rPr lang="ko-KR" altLang="en-US" sz="2800" b="1" dirty="0">
                  <a:latin typeface="+mn-ea"/>
                </a:rPr>
                <a:t> 향상함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endParaRPr lang="en-US" altLang="ko-KR" sz="3200" b="1" dirty="0">
                <a:latin typeface="+mn-ea"/>
              </a:endParaRPr>
            </a:p>
            <a:p>
              <a:pPr fontAlgn="base"/>
              <a:r>
                <a:rPr lang="ko-KR" altLang="en-US" sz="3200" b="1" dirty="0">
                  <a:latin typeface="+mn-ea"/>
                </a:rPr>
                <a:t>소프트웨어 설계</a:t>
              </a:r>
              <a:endParaRPr lang="en-US" altLang="ko-KR" sz="3200" b="1" dirty="0">
                <a:latin typeface="+mn-ea"/>
              </a:endParaRPr>
            </a:p>
            <a:p>
              <a:pPr fontAlgn="base"/>
              <a:r>
                <a:rPr lang="en-US" altLang="ko-KR" sz="2800" b="1" dirty="0">
                  <a:latin typeface="+mn-ea"/>
                </a:rPr>
                <a:t> - </a:t>
              </a:r>
              <a:r>
                <a:rPr lang="ko-KR" altLang="en-US" sz="2800" b="1" dirty="0">
                  <a:latin typeface="+mn-ea"/>
                </a:rPr>
                <a:t>서버에서 네트워크 트래픽을 감소하기 위해 사용자의 </a:t>
              </a:r>
              <a:endParaRPr lang="en-US" altLang="ko-KR" sz="2800" b="1" dirty="0">
                <a:latin typeface="+mn-ea"/>
              </a:endParaRPr>
            </a:p>
            <a:p>
              <a:pPr fontAlgn="base"/>
              <a:r>
                <a:rPr lang="en-US" altLang="ko-KR" sz="2800" b="1" dirty="0">
                  <a:latin typeface="+mn-ea"/>
                </a:rPr>
                <a:t>   </a:t>
              </a:r>
              <a:r>
                <a:rPr lang="ko-KR" altLang="en-US" sz="2800" b="1" dirty="0">
                  <a:latin typeface="+mn-ea"/>
                </a:rPr>
                <a:t>모니터의 해상도를 낮춤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 - </a:t>
              </a:r>
              <a:r>
                <a:rPr lang="ko-KR" altLang="en-US" sz="2800" b="1" dirty="0">
                  <a:latin typeface="+mn-ea"/>
                </a:rPr>
                <a:t>임베디드 시스템에서 영상 해상도 향상 기술을 활용하여 </a:t>
              </a:r>
              <a:endParaRPr lang="en-US" altLang="ko-KR" sz="2800" b="1" dirty="0">
                <a:latin typeface="+mn-ea"/>
              </a:endParaRPr>
            </a:p>
            <a:p>
              <a:pPr fontAlgn="base"/>
              <a:r>
                <a:rPr lang="en-US" altLang="ko-KR" sz="2800" b="1" dirty="0">
                  <a:latin typeface="+mn-ea"/>
                </a:rPr>
                <a:t>   </a:t>
              </a:r>
              <a:r>
                <a:rPr lang="en-US" altLang="ko-KR" sz="1050" b="1" dirty="0">
                  <a:latin typeface="+mn-ea"/>
                </a:rPr>
                <a:t> </a:t>
              </a:r>
              <a:r>
                <a:rPr lang="ko-KR" altLang="en-US" sz="2800" b="1" dirty="0">
                  <a:latin typeface="+mn-ea"/>
                </a:rPr>
                <a:t>영상 해상도를 복원함</a:t>
              </a:r>
              <a:r>
                <a:rPr lang="en-US" altLang="ko-KR" sz="2800" b="1" dirty="0">
                  <a:latin typeface="+mn-ea"/>
                </a:rPr>
                <a:t>. </a:t>
              </a:r>
              <a:r>
                <a:rPr lang="en-US" altLang="ko-KR" sz="2800" b="1" dirty="0" err="1">
                  <a:latin typeface="+mn-ea"/>
                </a:rPr>
                <a:t>MVideoSR</a:t>
              </a:r>
              <a:r>
                <a:rPr lang="en-US" altLang="ko-KR" sz="2800" b="1" dirty="0">
                  <a:latin typeface="+mn-ea"/>
                </a:rPr>
                <a:t>(2022</a:t>
              </a:r>
              <a:r>
                <a:rPr lang="ko-KR" altLang="en-US" sz="2800" b="1" dirty="0">
                  <a:latin typeface="+mn-ea"/>
                </a:rPr>
                <a:t>년</a:t>
              </a:r>
              <a:r>
                <a:rPr lang="en-US" altLang="ko-KR" sz="2800" b="1" dirty="0">
                  <a:latin typeface="+mn-ea"/>
                </a:rPr>
                <a:t>, VSR</a:t>
              </a:r>
              <a:r>
                <a:rPr lang="ko-KR" altLang="en-US" sz="2800" b="1" dirty="0">
                  <a:latin typeface="+mn-ea"/>
                </a:rPr>
                <a:t> 논문</a:t>
              </a:r>
              <a:r>
                <a:rPr lang="en-US" altLang="ko-KR" sz="2800" b="1" dirty="0">
                  <a:latin typeface="+mn-ea"/>
                </a:rPr>
                <a:t>)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 - </a:t>
              </a:r>
              <a:r>
                <a:rPr lang="ko-KR" altLang="en-US" sz="2800" b="1" dirty="0">
                  <a:latin typeface="+mn-ea"/>
                </a:rPr>
                <a:t>보조 보드에서 </a:t>
              </a:r>
              <a:r>
                <a:rPr lang="en-US" altLang="ko-KR" sz="2800" b="1" dirty="0" err="1">
                  <a:latin typeface="+mn-ea"/>
                </a:rPr>
                <a:t>dlib</a:t>
              </a:r>
              <a:r>
                <a:rPr lang="ko-KR" altLang="en-US" sz="2800" b="1" dirty="0">
                  <a:latin typeface="+mn-ea"/>
                </a:rPr>
                <a:t>를 활용하여 사용자 식별함</a:t>
              </a:r>
              <a:r>
                <a:rPr lang="en-US" altLang="ko-KR" sz="2800" b="1" dirty="0">
                  <a:latin typeface="+mn-ea"/>
                </a:rPr>
                <a:t>.</a:t>
              </a:r>
            </a:p>
            <a:p>
              <a:pPr fontAlgn="base"/>
              <a:r>
                <a:rPr lang="en-US" altLang="ko-KR" sz="2800" b="1" dirty="0">
                  <a:latin typeface="+mn-ea"/>
                </a:rPr>
                <a:t> -</a:t>
              </a:r>
              <a:r>
                <a:rPr lang="ko-KR" altLang="en-US" sz="2800" b="1" dirty="0">
                  <a:latin typeface="+mn-ea"/>
                </a:rPr>
                <a:t> 사용자 식별 후 클라우드 서버에서 가상 컴퓨터를 생성함</a:t>
              </a:r>
              <a:r>
                <a:rPr lang="en-US" altLang="ko-KR" sz="2800" b="1" dirty="0">
                  <a:latin typeface="+mn-ea"/>
                </a:rPr>
                <a:t>.</a:t>
              </a:r>
            </a:p>
          </p:txBody>
        </p:sp>
      </p:grpSp>
      <p:sp>
        <p:nvSpPr>
          <p:cNvPr id="49" name="모서리가 둥근 직사각형 7">
            <a:extLst>
              <a:ext uri="{FF2B5EF4-FFF2-40B4-BE49-F238E27FC236}">
                <a16:creationId xmlns:a16="http://schemas.microsoft.com/office/drawing/2014/main" id="{BB7CED91-749A-A555-070C-B7C20B3C8433}"/>
              </a:ext>
            </a:extLst>
          </p:cNvPr>
          <p:cNvSpPr/>
          <p:nvPr/>
        </p:nvSpPr>
        <p:spPr>
          <a:xfrm>
            <a:off x="370292" y="25863849"/>
            <a:ext cx="10076729" cy="740148"/>
          </a:xfrm>
          <a:prstGeom prst="roundRect">
            <a:avLst/>
          </a:prstGeom>
          <a:solidFill>
            <a:srgbClr val="0000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/>
              <a:t>기타 사항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149651F-484B-14AD-2380-0FA8D9E1E87E}"/>
              </a:ext>
            </a:extLst>
          </p:cNvPr>
          <p:cNvSpPr/>
          <p:nvPr/>
        </p:nvSpPr>
        <p:spPr>
          <a:xfrm>
            <a:off x="367116" y="26799303"/>
            <a:ext cx="10118006" cy="3174694"/>
          </a:xfrm>
          <a:prstGeom prst="rect">
            <a:avLst/>
          </a:prstGeom>
          <a:noFill/>
          <a:ln w="38100" cap="rnd">
            <a:solidFill>
              <a:srgbClr val="0000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11A12C74-73D3-0D9C-E311-4FD74100FFD9}"/>
              </a:ext>
            </a:extLst>
          </p:cNvPr>
          <p:cNvSpPr/>
          <p:nvPr/>
        </p:nvSpPr>
        <p:spPr>
          <a:xfrm>
            <a:off x="582068" y="27127366"/>
            <a:ext cx="9755801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3200" b="1" dirty="0">
                <a:effectLst/>
              </a:rPr>
              <a:t>특허</a:t>
            </a:r>
            <a:endParaRPr lang="en-US" altLang="ko-KR" sz="3200" b="1" dirty="0">
              <a:effectLst/>
            </a:endParaRPr>
          </a:p>
          <a:p>
            <a:pPr algn="just"/>
            <a:r>
              <a:rPr lang="en-US" altLang="ko-KR" sz="2800" b="1" dirty="0"/>
              <a:t> - </a:t>
            </a:r>
            <a:r>
              <a:rPr lang="ko-KR" altLang="en-US" sz="2800" b="1" dirty="0"/>
              <a:t>출원 번호 </a:t>
            </a:r>
            <a:r>
              <a:rPr lang="en-US" altLang="ko-KR" sz="2800" b="1" dirty="0"/>
              <a:t>: 10-2022-0125883</a:t>
            </a:r>
          </a:p>
          <a:p>
            <a:pPr algn="just"/>
            <a:endParaRPr lang="en-US" altLang="ko-KR" sz="1400" b="1" dirty="0"/>
          </a:p>
          <a:p>
            <a:pPr algn="just"/>
            <a:r>
              <a:rPr lang="ko-KR" altLang="en-US" sz="3200" b="1" dirty="0">
                <a:effectLst/>
              </a:rPr>
              <a:t>논문 명</a:t>
            </a:r>
            <a:endParaRPr lang="en-US" altLang="ko-KR" sz="3200" b="1" dirty="0">
              <a:effectLst/>
            </a:endParaRPr>
          </a:p>
          <a:p>
            <a:pPr algn="just"/>
            <a:r>
              <a:rPr lang="ko-KR" altLang="en-US" sz="2800" b="1" kern="100" spc="-30" dirty="0">
                <a:solidFill>
                  <a:srgbClr val="000000"/>
                </a:solidFill>
                <a:effectLst/>
                <a:ea typeface="휴먼명조"/>
              </a:rPr>
              <a:t> </a:t>
            </a:r>
            <a:r>
              <a:rPr lang="en-US" altLang="ko-KR" sz="2800" b="1" kern="100" spc="-30" dirty="0">
                <a:solidFill>
                  <a:srgbClr val="000000"/>
                </a:solidFill>
                <a:effectLst/>
                <a:ea typeface="휴먼명조"/>
              </a:rPr>
              <a:t>- </a:t>
            </a:r>
            <a:r>
              <a:rPr lang="ko-KR" altLang="en-US" sz="2800" b="1" kern="100" spc="-30" dirty="0">
                <a:solidFill>
                  <a:srgbClr val="000000"/>
                </a:solidFill>
                <a:effectLst/>
                <a:ea typeface="휴먼명조"/>
              </a:rPr>
              <a:t>단일 </a:t>
            </a:r>
            <a:r>
              <a:rPr lang="en-US" altLang="ko-KR" sz="2800" b="1" kern="100" spc="-30" dirty="0">
                <a:solidFill>
                  <a:srgbClr val="000000"/>
                </a:solidFill>
                <a:effectLst/>
                <a:ea typeface="휴먼명조"/>
              </a:rPr>
              <a:t>ISA </a:t>
            </a:r>
            <a:r>
              <a:rPr lang="ko-KR" altLang="en-US" sz="2800" b="1" kern="100" spc="-30" dirty="0">
                <a:solidFill>
                  <a:srgbClr val="000000"/>
                </a:solidFill>
                <a:effectLst/>
                <a:ea typeface="휴먼명조"/>
              </a:rPr>
              <a:t>이기종 멀티 코어 구조를 위한 프로파일 기반 </a:t>
            </a:r>
            <a:r>
              <a:rPr lang="en-US" altLang="ko-KR" sz="2800" b="1" kern="100" spc="-30" dirty="0" err="1">
                <a:solidFill>
                  <a:srgbClr val="000000"/>
                </a:solidFill>
                <a:effectLst/>
                <a:ea typeface="휴먼명조"/>
              </a:rPr>
              <a:t>ArmCL</a:t>
            </a:r>
            <a:r>
              <a:rPr lang="en-US" altLang="ko-KR" sz="2800" b="1" kern="100" spc="-30" dirty="0">
                <a:solidFill>
                  <a:srgbClr val="000000"/>
                </a:solidFill>
                <a:effectLst/>
                <a:ea typeface="휴먼명조"/>
              </a:rPr>
              <a:t> </a:t>
            </a:r>
            <a:r>
              <a:rPr lang="ko-KR" altLang="en-US" sz="2800" b="1" kern="100" spc="-30" dirty="0">
                <a:solidFill>
                  <a:srgbClr val="000000"/>
                </a:solidFill>
                <a:effectLst/>
                <a:ea typeface="휴먼명조"/>
              </a:rPr>
              <a:t>최적 스케줄 탐색</a:t>
            </a:r>
            <a:endParaRPr lang="ko-KR" altLang="en-US" sz="2800" b="1" kern="100" spc="-30" dirty="0">
              <a:solidFill>
                <a:srgbClr val="000000"/>
              </a:solidFill>
              <a:effectLst/>
            </a:endParaRPr>
          </a:p>
          <a:p>
            <a:pPr algn="just"/>
            <a:endParaRPr lang="en-US" altLang="ko-KR" sz="2800" b="1" dirty="0">
              <a:effectLst/>
            </a:endParaRPr>
          </a:p>
        </p:txBody>
      </p:sp>
      <p:pic>
        <p:nvPicPr>
          <p:cNvPr id="79" name="그림 78">
            <a:extLst>
              <a:ext uri="{FF2B5EF4-FFF2-40B4-BE49-F238E27FC236}">
                <a16:creationId xmlns:a16="http://schemas.microsoft.com/office/drawing/2014/main" id="{DB80989E-F895-CA74-68B6-0C234B0494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523" y="26116448"/>
            <a:ext cx="3537059" cy="1112239"/>
          </a:xfrm>
          <a:prstGeom prst="rect">
            <a:avLst/>
          </a:prstGeom>
        </p:spPr>
      </p:pic>
      <p:pic>
        <p:nvPicPr>
          <p:cNvPr id="26" name="그림 25" descr="텍스트, 스크린샷, 주차장, 표지판이(가) 표시된 사진&#10;&#10;자동 생성된 설명">
            <a:extLst>
              <a:ext uri="{FF2B5EF4-FFF2-40B4-BE49-F238E27FC236}">
                <a16:creationId xmlns:a16="http://schemas.microsoft.com/office/drawing/2014/main" id="{DC492A49-1202-D827-DE40-B53470E1CCA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36" y="18146143"/>
            <a:ext cx="10149939" cy="792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22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38100" cap="rnd">
          <a:solidFill>
            <a:srgbClr val="7F7F7F"/>
          </a:solidFill>
          <a:round/>
        </a:ln>
      </a:spPr>
      <a:bodyPr rtlCol="0" anchor="ctr"/>
      <a:lstStyle>
        <a:defPPr algn="ctr">
          <a:defRPr kumimoji="1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3950</TotalTime>
  <Words>480</Words>
  <Application>Microsoft Office PowerPoint</Application>
  <PresentationFormat>사용자 지정</PresentationFormat>
  <Paragraphs>83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Arial</vt:lpstr>
      <vt:lpstr>맑은 고딕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차 차</cp:lastModifiedBy>
  <cp:revision>713</cp:revision>
  <cp:lastPrinted>2019-05-09T07:50:02Z</cp:lastPrinted>
  <dcterms:created xsi:type="dcterms:W3CDTF">2016-04-12T03:00:40Z</dcterms:created>
  <dcterms:modified xsi:type="dcterms:W3CDTF">2022-11-28T03:50:42Z</dcterms:modified>
</cp:coreProperties>
</file>

<file path=docProps/thumbnail.jpeg>
</file>